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0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311" r:id="rId21"/>
    <p:sldId id="312" r:id="rId22"/>
    <p:sldId id="275" r:id="rId23"/>
    <p:sldId id="313" r:id="rId24"/>
    <p:sldId id="314" r:id="rId25"/>
    <p:sldId id="279" r:id="rId26"/>
    <p:sldId id="315" r:id="rId27"/>
    <p:sldId id="317" r:id="rId28"/>
    <p:sldId id="320" r:id="rId29"/>
    <p:sldId id="318" r:id="rId30"/>
    <p:sldId id="321" r:id="rId31"/>
    <p:sldId id="322" r:id="rId32"/>
    <p:sldId id="326" r:id="rId33"/>
    <p:sldId id="327" r:id="rId34"/>
    <p:sldId id="323" r:id="rId35"/>
    <p:sldId id="324" r:id="rId36"/>
    <p:sldId id="325" r:id="rId37"/>
    <p:sldId id="31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11:23:25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46,'0'-2,"0"1,1 0,-1-1,0 1,1-1,-1 1,0 0,1 0,0-1,-1 1,1 0,0 0,0 0,-1 0,1-1,0 1,0 0,0 1,0-1,0 0,1 0,-1 0,0 1,0-1,1 0,-1 1,3-1,44-8,-40 8,40-3,1 2,-1 3,0 1,0 3,59 13,-46-4,0 3,-1 2,94 45,-117-44,-1 1,-1 1,-1 2,-1 2,-1 1,42 46,-37-30,-2 1,-1 2,-3 2,30 59,-39-58,-1 0,-3 1,-3 1,18 97,4 214,-28-218,-15 191,2-288,-2 1,-2-1,-2-1,-2 0,-2-1,-3 0,-42 83,-18-9,55-89,2 1,1 1,1 0,2 1,-22 62,37-87,-1 1,2-1,-1 1,1-1,1 1,-1 0,1-1,1 1,0-1,0 0,0 1,1-1,0 0,1-1,5 10,6 9,1-2,2 0,21 24,-8-14,2-2,1-1,1-2,1-1,51 29,-13-16,155 61,-115-53,-3 5,146 95,-199-117,-44-26,0 2,0-1,-1 2,0 0,18 17,-30-25,0-1,0 1,0 0,0 0,-1 1,1-1,0 0,0 0,-1 0,1 1,-1-1,1 0,-1 0,0 1,1-1,-1 0,0 1,0-1,0 1,0-1,0 0,0 1,0-1,0 0,-1 1,1-1,-1 0,1 1,-1-1,1 0,-1 0,0 0,1 1,-1-1,0 0,0 0,0 0,0 0,0 0,0-1,-2 2,-6 5,-1 0,0-1,0 0,-13 5,3-1,-44 26,1 4,2 2,2 3,1 2,-71 77,121-115,1-1,0 1,1 0,0 1,0 0,1 0,1 0,-1 0,2 1,-1-1,2 1,-1 0,1 0,1 0,0 0,1 1,1 15,1-10,2 1,0-1,1 0,0-1,1 1,2-1,-1 0,2-1,0 0,15 19,23 23,3-3,2-1,63 48,-50-46,110 123,-113-103,-2 3,-4 3,60 116,-102-164,-2 1,-2 0,-1 1,-1 0,-2 0,-2 1,-1-1,-1 1,-3 0,-5 43,-3-6,-4-2,-3 0,-49 137,44-152,-3-1,-2-1,-3-1,-2-1,-2-2,-2-2,-2 0,-76 73,84-94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49c547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d49c547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Footstep error (unknown to controller) generated via gaussian noise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49c5478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d49c5478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49c5478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d49c5478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49c5478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d49c5478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d49c5478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d49c5478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d450fb28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d450fb28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14799d6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14799d6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 faraji for the dynamics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14799d64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14799d64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https://www.researchgate.net/figure/A-Poincare-Map-is-used-to-find-walking-solutions-and-to-analyze-stability_fig1_322069775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14799d6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14799d6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14799d6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14799d6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7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f890a2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f890a2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14799d64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14799d64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450fb28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d450fb28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d450fb28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d450fb28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08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450fb28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d450fb28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7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14799d64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14799d64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14799d64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14799d64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14799d64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14799d64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49c5478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d49c5478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By defining step size, single support period, and the orbital energies, we can compute a stable periodic walking pattern! </a:t>
            </a:r>
            <a:endParaRPr sz="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d49c547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d49c547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much like a ball sitting at the top of a hill, these walking patterns become unstable with the slightest of nudges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49c547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d49c547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→ ZOH Discretization. A, B come from linear dynamics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49c5478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d49c5478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Analytical Walking Models + RL towards Less Painful Biped Walking Policies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Noah Fisher and Daniel Levine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9A2D1-3668-4086-8E93-9C456D7A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86" y="3501993"/>
            <a:ext cx="2047828" cy="15102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91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the Loop Part 2: LQR and the Riccati</a:t>
            </a:r>
            <a:endParaRPr/>
          </a:p>
        </p:txBody>
      </p:sp>
      <p:pic>
        <p:nvPicPr>
          <p:cNvPr id="119" name="Google Shape;119;p21" title="RL_unstable_eig.png"/>
          <p:cNvPicPr preferRelativeResize="0"/>
          <p:nvPr/>
        </p:nvPicPr>
        <p:blipFill rotWithShape="1">
          <a:blip r:embed="rId3">
            <a:alphaModFix/>
          </a:blip>
          <a:srcRect l="3750" t="14464" r="7384" b="12334"/>
          <a:stretch/>
        </p:blipFill>
        <p:spPr>
          <a:xfrm>
            <a:off x="159850" y="2339475"/>
            <a:ext cx="4140899" cy="25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stCxn id="119" idx="3"/>
            <a:endCxn id="121" idx="1"/>
          </p:cNvCxnSpPr>
          <p:nvPr/>
        </p:nvCxnSpPr>
        <p:spPr>
          <a:xfrm rot="10800000" flipH="1">
            <a:off x="4300749" y="3609088"/>
            <a:ext cx="1778700" cy="4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2" name="Google Shape;122;p21" title="Screenshot 2025-12-03 at 8.36.3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675" y="895850"/>
            <a:ext cx="5314850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RL_stable_eig.png"/>
          <p:cNvPicPr preferRelativeResize="0"/>
          <p:nvPr/>
        </p:nvPicPr>
        <p:blipFill rotWithShape="1">
          <a:blip r:embed="rId5">
            <a:alphaModFix/>
          </a:blip>
          <a:srcRect l="10676" r="15079"/>
          <a:stretch/>
        </p:blipFill>
        <p:spPr>
          <a:xfrm>
            <a:off x="6079575" y="2181537"/>
            <a:ext cx="2818524" cy="2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82700" y="339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Gait is Stable for Random Disturbances!</a:t>
            </a:r>
            <a:endParaRPr/>
          </a:p>
        </p:txBody>
      </p:sp>
      <p:pic>
        <p:nvPicPr>
          <p:cNvPr id="2" name="cl_stable2">
            <a:hlinkClick r:id="" action="ppaction://media"/>
            <a:extLst>
              <a:ext uri="{FF2B5EF4-FFF2-40B4-BE49-F238E27FC236}">
                <a16:creationId xmlns:a16="http://schemas.microsoft.com/office/drawing/2014/main" id="{B640F015-938B-4D9B-ADB4-B83B3F67B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941" y="1112292"/>
            <a:ext cx="5695957" cy="3587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24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NOT Stable for Noisy Footsteps :(</a:t>
            </a:r>
            <a:endParaRPr/>
          </a:p>
        </p:txBody>
      </p:sp>
      <p:pic>
        <p:nvPicPr>
          <p:cNvPr id="2" name="cl_unstable">
            <a:hlinkClick r:id="" action="ppaction://media"/>
            <a:extLst>
              <a:ext uri="{FF2B5EF4-FFF2-40B4-BE49-F238E27FC236}">
                <a16:creationId xmlns:a16="http://schemas.microsoft.com/office/drawing/2014/main" id="{F9ACCFFC-B16A-4FD5-83BD-12EA76A41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3769" y="1009934"/>
            <a:ext cx="5916461" cy="372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Screenshot 2025-12-03 at 9.37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0" y="3910362"/>
            <a:ext cx="5234236" cy="8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37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Problem:</a:t>
            </a:r>
            <a:r>
              <a:rPr lang="en"/>
              <a:t> We don’t observe footstep error, and it’s difficult to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Solution:</a:t>
            </a:r>
            <a:r>
              <a:rPr lang="en"/>
              <a:t> Use RL to compute a residual for foot placement!</a:t>
            </a:r>
            <a:endParaRPr/>
          </a:p>
        </p:txBody>
      </p:sp>
      <p:pic>
        <p:nvPicPr>
          <p:cNvPr id="141" name="Google Shape;141;p24" title="Screenshot 2025-12-03 at 9.29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27" y="2397102"/>
            <a:ext cx="4328724" cy="92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4"/>
          <p:cNvCxnSpPr>
            <a:stCxn id="141" idx="2"/>
            <a:endCxn id="143" idx="0"/>
          </p:cNvCxnSpPr>
          <p:nvPr/>
        </p:nvCxnSpPr>
        <p:spPr>
          <a:xfrm>
            <a:off x="2639289" y="3320252"/>
            <a:ext cx="0" cy="5901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4"/>
          <p:cNvSpPr/>
          <p:nvPr/>
        </p:nvSpPr>
        <p:spPr>
          <a:xfrm>
            <a:off x="2547021" y="4087187"/>
            <a:ext cx="696300" cy="539400"/>
          </a:xfrm>
          <a:prstGeom prst="roundRect">
            <a:avLst>
              <a:gd name="adj" fmla="val 16667"/>
            </a:avLst>
          </a:prstGeom>
          <a:noFill/>
          <a:ln w="34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200" tIns="109200" rIns="109200" bIns="109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72"/>
          </a:p>
        </p:txBody>
      </p:sp>
      <p:pic>
        <p:nvPicPr>
          <p:cNvPr id="145" name="Google Shape;145;p24" title="Screenshot 2025-12-03 at 9.31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375" y="2397100"/>
            <a:ext cx="2883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Screenshot 2025-12-03 at 9.32.1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200" y="3055743"/>
            <a:ext cx="2837925" cy="71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 title="Screenshot 2025-12-03 at 9.32.3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4300" y="3858975"/>
            <a:ext cx="2129756" cy="7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4"/>
          <p:cNvCxnSpPr/>
          <p:nvPr/>
        </p:nvCxnSpPr>
        <p:spPr>
          <a:xfrm flipH="1">
            <a:off x="3140425" y="3714225"/>
            <a:ext cx="583200" cy="282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4"/>
          <p:cNvSpPr txBox="1"/>
          <p:nvPr/>
        </p:nvSpPr>
        <p:spPr>
          <a:xfrm>
            <a:off x="3723625" y="3355413"/>
            <a:ext cx="921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RL!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 RL Setup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506350" y="1310250"/>
            <a:ext cx="8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Goal: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1319050" y="1310250"/>
            <a:ext cx="72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Robustly track reference trajectory even noisy steps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459328" y="2028080"/>
            <a:ext cx="8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State: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59625" y="380070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reward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1574250" y="3800700"/>
            <a:ext cx="48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Defined using error coordinates from ref gait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5" title="Screenshot 2025-12-03 at 10.05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25" y="1874526"/>
            <a:ext cx="7186076" cy="6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61965" y="2796477"/>
            <a:ext cx="95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2" name="Google Shape;162;p25" title="Screenshot 2025-12-03 at 10.09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975" y="2740975"/>
            <a:ext cx="24705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269279" y="26120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RL 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6BEA8-3E92-42FC-AAD7-984CBA1E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07" y="889061"/>
            <a:ext cx="6603484" cy="412717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3LP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3LP Dynamics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Linear! (but ugly)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3 Linear Pendulums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Constant and ramped ankle and hip torques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Closed form solution for gait gen and control</a:t>
            </a:r>
            <a:endParaRPr b="1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1" y="576237"/>
            <a:ext cx="4414725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2" y="2097577"/>
            <a:ext cx="4099251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084" y="4283297"/>
            <a:ext cx="2818118" cy="3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Phases: Hybrid Model → Total Stride Map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80200" y="1272975"/>
            <a:ext cx="656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 Stride Map (closed form dynamics)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247" y="1914722"/>
            <a:ext cx="2818118" cy="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50" y="2350050"/>
            <a:ext cx="4296116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75" y="3098245"/>
            <a:ext cx="5601301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875" y="1064874"/>
            <a:ext cx="3451425" cy="24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0"/>
          <p:cNvCxnSpPr>
            <a:endCxn id="197" idx="2"/>
          </p:cNvCxnSpPr>
          <p:nvPr/>
        </p:nvCxnSpPr>
        <p:spPr>
          <a:xfrm rot="10800000">
            <a:off x="7106588" y="3530173"/>
            <a:ext cx="29700" cy="8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30"/>
          <p:cNvSpPr txBox="1"/>
          <p:nvPr/>
        </p:nvSpPr>
        <p:spPr>
          <a:xfrm>
            <a:off x="7195700" y="3748200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stable,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always look the same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491925" y="3765900"/>
            <a:ext cx="570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Apply a Foot Swap and Centering “Reset” matrix to make every cycle appear the same math-wise.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734" y="4504798"/>
            <a:ext cx="435009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Stride Map + Nullspace Conditions for Reference Gait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89475"/>
            <a:ext cx="4260300" cy="4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Symmetric, Periodic Gait, Solve for Limit Cycle over 2 Full Strides (L,R,L)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Write out the double stride map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44" y="2992431"/>
            <a:ext cx="1034465" cy="73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>
            <a:off x="514437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5372375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1"/>
          <p:cNvCxnSpPr/>
          <p:nvPr/>
        </p:nvCxnSpPr>
        <p:spPr>
          <a:xfrm flipH="1">
            <a:off x="6793268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7021268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flipH="1">
            <a:off x="591122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155300" y="1339950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1"/>
          <p:cNvCxnSpPr/>
          <p:nvPr/>
        </p:nvCxnSpPr>
        <p:spPr>
          <a:xfrm flipH="1">
            <a:off x="7522925" y="1354838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7767000" y="1344913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/>
          <p:nvPr/>
        </p:nvSpPr>
        <p:spPr>
          <a:xfrm>
            <a:off x="5094075" y="1979325"/>
            <a:ext cx="38841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2. Solve limit cycle torques for double stride map via null space equations: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Periodicity </a:t>
            </a:r>
            <a:r>
              <a:rPr lang="en" sz="1700" dirty="0">
                <a:solidFill>
                  <a:schemeClr val="dk2"/>
                </a:solidFill>
              </a:rPr>
              <a:t>- Rel Pos of limbs are the same at boundaries 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Symmetry </a:t>
            </a:r>
            <a:r>
              <a:rPr lang="en" sz="1700" dirty="0">
                <a:solidFill>
                  <a:schemeClr val="dk2"/>
                </a:solidFill>
              </a:rPr>
              <a:t>- Swing foot has zero vel relative to stance foot at impact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No Slip</a:t>
            </a:r>
            <a:r>
              <a:rPr lang="en" sz="1700" dirty="0">
                <a:solidFill>
                  <a:schemeClr val="dk2"/>
                </a:solidFill>
              </a:rPr>
              <a:t> - Stance foot must have zero vel 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 rot="10800000">
            <a:off x="537237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613922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702127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775092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1"/>
          <p:cNvCxnSpPr/>
          <p:nvPr/>
        </p:nvCxnSpPr>
        <p:spPr>
          <a:xfrm flipH="1">
            <a:off x="8299729" y="1384494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8527729" y="1384494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8527729" y="1047594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5" y="2403822"/>
            <a:ext cx="2532250" cy="2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685" y="3416988"/>
            <a:ext cx="16573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675" y="4158225"/>
            <a:ext cx="1176850" cy="2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425" y="4749255"/>
            <a:ext cx="1307850" cy="3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698478"/>
            <a:ext cx="8520600" cy="4445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Training walking policies is hard and opaque for model free.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Creating walking controllers is tedious and often fragile using classical methods.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Can we create a classical foundation for baseline ability, and use RL to provide robustness?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Stride Map + Nullspace Conditions for Reference Gait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89475"/>
            <a:ext cx="4260300" cy="4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Space Solve: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209" name="Google Shape;209;p31"/>
          <p:cNvCxnSpPr/>
          <p:nvPr/>
        </p:nvCxnSpPr>
        <p:spPr>
          <a:xfrm flipH="1">
            <a:off x="514437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5372375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1"/>
          <p:cNvCxnSpPr/>
          <p:nvPr/>
        </p:nvCxnSpPr>
        <p:spPr>
          <a:xfrm flipH="1">
            <a:off x="6793268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7021268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flipH="1">
            <a:off x="591122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155300" y="1339950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1"/>
          <p:cNvCxnSpPr/>
          <p:nvPr/>
        </p:nvCxnSpPr>
        <p:spPr>
          <a:xfrm flipH="1">
            <a:off x="7522925" y="1354838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7767000" y="1344913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1"/>
          <p:cNvCxnSpPr/>
          <p:nvPr/>
        </p:nvCxnSpPr>
        <p:spPr>
          <a:xfrm rot="10800000">
            <a:off x="537237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613922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702127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775092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1"/>
          <p:cNvCxnSpPr/>
          <p:nvPr/>
        </p:nvCxnSpPr>
        <p:spPr>
          <a:xfrm flipH="1">
            <a:off x="8299729" y="1384494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8527729" y="1384494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8527729" y="1047594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25" y="2677214"/>
            <a:ext cx="40386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663118" y="3922807"/>
            <a:ext cx="5506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And then we solve a QP to select the minimum energy gait to achieve the target speed, ds and ss parameters.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5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AEEE-0D9E-4B88-A424-87D4B30A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Gait Generation From Selected </a:t>
            </a:r>
            <a:r>
              <a:rPr lang="en-US" dirty="0" err="1"/>
              <a:t>Nullspace</a:t>
            </a:r>
            <a:r>
              <a:rPr lang="en-US" dirty="0"/>
              <a:t> Criteria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1EA20-24B7-45E9-9494-DD8FE5CA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0" y="1658801"/>
            <a:ext cx="4281765" cy="2655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79828-775C-44B4-AE46-B9B17088FF88}"/>
              </a:ext>
            </a:extLst>
          </p:cNvPr>
          <p:cNvSpPr txBox="1"/>
          <p:nvPr/>
        </p:nvSpPr>
        <p:spPr>
          <a:xfrm>
            <a:off x="1049867" y="1228951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Speed:0.4 m/s </a:t>
            </a:r>
          </a:p>
          <a:p>
            <a:r>
              <a:rPr lang="en-US" dirty="0"/>
              <a:t>Step Time: 0.1s ds, 0.6s 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21DDA-BA86-48B5-9A01-330C0A8A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28" y="1624936"/>
            <a:ext cx="4467458" cy="2770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8050D-6B4A-4363-B140-AA279A2383FD}"/>
              </a:ext>
            </a:extLst>
          </p:cNvPr>
          <p:cNvSpPr txBox="1"/>
          <p:nvPr/>
        </p:nvSpPr>
        <p:spPr>
          <a:xfrm>
            <a:off x="5679441" y="1228951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Speed:1.2 m/s </a:t>
            </a:r>
          </a:p>
          <a:p>
            <a:r>
              <a:rPr lang="en-US" dirty="0"/>
              <a:t>Step Time: 0.1s ds, 0.6s ss</a:t>
            </a:r>
          </a:p>
        </p:txBody>
      </p:sp>
    </p:spTree>
    <p:extLst>
      <p:ext uri="{BB962C8B-B14F-4D97-AF65-F5344CB8AC3E}">
        <p14:creationId xmlns:p14="http://schemas.microsoft.com/office/powerpoint/2010/main" val="147062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DLQR and Time Projection Controller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361250" y="113265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 b="1" dirty="0"/>
              <a:t>DLQR - Correction Once Per Stride</a:t>
            </a:r>
            <a:endParaRPr sz="228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Standard discrete LQR procedure, using the </a:t>
            </a:r>
            <a:r>
              <a:rPr lang="en" b="1" dirty="0"/>
              <a:t>stride map dynamics </a:t>
            </a:r>
            <a:r>
              <a:rPr lang="en" dirty="0"/>
              <a:t>(reduced state to moving pelvis and foot via M)</a:t>
            </a:r>
            <a:r>
              <a:rPr lang="en" b="1" dirty="0"/>
              <a:t>.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Solved via fixed point iteration due to repeated eigenvalues. Decomposition methods numerically fail.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As we are stabilizing the poincare map, this is once per stride.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4676025" y="10868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DLQR + Time Projection </a:t>
            </a:r>
            <a:r>
              <a:rPr lang="en" sz="1400" dirty="0"/>
              <a:t>– Run it back!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Extension of LQR for continuous control by projection of error to boundary for DLQR (Faraji 2017)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25" y="1995825"/>
            <a:ext cx="911898" cy="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46" y="2229525"/>
            <a:ext cx="2037900" cy="4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76" y="2686813"/>
            <a:ext cx="1922850" cy="3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75" y="3047500"/>
            <a:ext cx="3056307" cy="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026" y="2499405"/>
            <a:ext cx="4260299" cy="264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575" y="3377825"/>
            <a:ext cx="813075" cy="2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86B9D8-8861-419C-9125-8302057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064" y="1612426"/>
            <a:ext cx="4692844" cy="2909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E5715-9A6D-470D-B1CE-0A1F10DB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14" y="1624936"/>
            <a:ext cx="4613684" cy="2860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5AEEE-0D9E-4B88-A424-87D4B30A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Loop vs. DLQR Time </a:t>
            </a:r>
            <a:r>
              <a:rPr lang="en-US" dirty="0" err="1"/>
              <a:t>Proj</a:t>
            </a:r>
            <a:r>
              <a:rPr lang="en-US" dirty="0"/>
              <a:t>. 10 cm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9828-775C-44B4-AE46-B9B17088FF88}"/>
              </a:ext>
            </a:extLst>
          </p:cNvPr>
          <p:cNvSpPr txBox="1"/>
          <p:nvPr/>
        </p:nvSpPr>
        <p:spPr>
          <a:xfrm>
            <a:off x="939850" y="1507308"/>
            <a:ext cx="278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 Loop (1.2m/s)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8050D-6B4A-4363-B140-AA279A2383FD}"/>
              </a:ext>
            </a:extLst>
          </p:cNvPr>
          <p:cNvSpPr txBox="1"/>
          <p:nvPr/>
        </p:nvSpPr>
        <p:spPr>
          <a:xfrm>
            <a:off x="5667967" y="1471047"/>
            <a:ext cx="296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Projection DLQR (1.2m/s)</a:t>
            </a:r>
          </a:p>
        </p:txBody>
      </p:sp>
      <p:pic>
        <p:nvPicPr>
          <p:cNvPr id="9" name="Google Shape;197;p30">
            <a:extLst>
              <a:ext uri="{FF2B5EF4-FFF2-40B4-BE49-F238E27FC236}">
                <a16:creationId xmlns:a16="http://schemas.microsoft.com/office/drawing/2014/main" id="{F77622F4-B049-4A10-95AE-F090BC0AD8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3544" y="3563722"/>
            <a:ext cx="2141040" cy="1529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22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B08AD-31EA-4EEA-9854-7C55844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OK! Stabilizing 3LP is not hopeless.</a:t>
            </a:r>
          </a:p>
        </p:txBody>
      </p:sp>
    </p:spTree>
    <p:extLst>
      <p:ext uri="{BB962C8B-B14F-4D97-AF65-F5344CB8AC3E}">
        <p14:creationId xmlns:p14="http://schemas.microsoft.com/office/powerpoint/2010/main" val="258709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3LP RL Setting</a:t>
            </a:r>
            <a:br>
              <a:rPr lang="en" dirty="0"/>
            </a:br>
            <a:r>
              <a:rPr lang="en" dirty="0"/>
              <a:t>On Policy Stochastic Actor Critic, TD(0)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/>
        </p:nvSpPr>
        <p:spPr>
          <a:xfrm>
            <a:off x="724282" y="1014671"/>
            <a:ext cx="109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State: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853467" y="3257759"/>
            <a:ext cx="128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Actions: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134221" y="3681272"/>
            <a:ext cx="568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</a:rPr>
              <a:t>Small change torques applied to hip and ankle 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10" name="Google Shape;278;p37">
            <a:extLst>
              <a:ext uri="{FF2B5EF4-FFF2-40B4-BE49-F238E27FC236}">
                <a16:creationId xmlns:a16="http://schemas.microsoft.com/office/drawing/2014/main" id="{55998C37-BFED-4F0F-8969-83262BE20A19}"/>
              </a:ext>
            </a:extLst>
          </p:cNvPr>
          <p:cNvSpPr txBox="1"/>
          <p:nvPr/>
        </p:nvSpPr>
        <p:spPr>
          <a:xfrm>
            <a:off x="853467" y="4075708"/>
            <a:ext cx="3016208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Transition Dynamics:</a:t>
            </a:r>
            <a:endParaRPr sz="1800" b="1" dirty="0">
              <a:solidFill>
                <a:schemeClr val="dk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108D9-9C7B-4953-926D-FB149916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6" y="1818573"/>
            <a:ext cx="6976542" cy="1439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3D581-9AB7-41D4-8AE8-D0DDE274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839" y="600628"/>
            <a:ext cx="2048161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B8686-C594-4412-958B-7280D5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67" y="4533266"/>
            <a:ext cx="4305901" cy="50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AE6D8-35BF-453E-BB66-124C3CF8E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375" y="3276745"/>
            <a:ext cx="1543265" cy="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AD56E7-31EC-487D-92E2-E2D103ED5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017" y="3240845"/>
            <a:ext cx="1829055" cy="514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50A33-31C9-4F62-95A0-8AAB88CD4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343" y="2590444"/>
            <a:ext cx="2210108" cy="255305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F0D9EE8B-6FF0-4148-9BE5-A0741656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3LP RL Setting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B1EE4-FF4B-4FE7-8DB4-C49CC953FA4F}"/>
              </a:ext>
            </a:extLst>
          </p:cNvPr>
          <p:cNvSpPr txBox="1"/>
          <p:nvPr/>
        </p:nvSpPr>
        <p:spPr>
          <a:xfrm>
            <a:off x="6180043" y="605349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(Designed for Actor Critic)</a:t>
            </a:r>
          </a:p>
        </p:txBody>
      </p:sp>
    </p:spTree>
    <p:extLst>
      <p:ext uri="{BB962C8B-B14F-4D97-AF65-F5344CB8AC3E}">
        <p14:creationId xmlns:p14="http://schemas.microsoft.com/office/powerpoint/2010/main" val="948546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Parameterization for Actor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99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dirty="0"/>
              <a:t>Originally Designed for Stride Level Control – But using linear controllers could not stabilize using DLQR alone </a:t>
            </a:r>
            <a:r>
              <a:rPr lang="en-US" sz="1400" dirty="0">
                <a:sym typeface="Wingdings" panose="05000000000000000000" pitchFamily="2" charset="2"/>
              </a:rPr>
              <a:t> aimed to use policy w/more frequent actions</a:t>
            </a:r>
            <a:endParaRPr lang="en-US" sz="1400" dirty="0"/>
          </a:p>
          <a:p>
            <a:pPr marL="114300" indent="0">
              <a:buNone/>
            </a:pPr>
            <a:r>
              <a:rPr lang="en-US" b="1" dirty="0"/>
              <a:t>State Error Coordinates Relative to Reference Trajectory: 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Actor Parameterization: </a:t>
            </a:r>
            <a:r>
              <a:rPr lang="en-US" dirty="0"/>
              <a:t>Linear Combination of Error Coordinates </a:t>
            </a:r>
            <a:r>
              <a:rPr lang="en-US" dirty="0">
                <a:sym typeface="Wingdings" panose="05000000000000000000" pitchFamily="2" charset="2"/>
              </a:rPr>
              <a:t> Linear state feedback policy</a:t>
            </a: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F200C-411F-43FF-998D-E83D5059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12" y="2114302"/>
            <a:ext cx="1695687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F8C76-270D-4FA9-84E2-D6C0C5CD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5" y="2118747"/>
            <a:ext cx="3086531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FE6FD8-2E92-4B6D-8FE7-99B7994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80" y="3294998"/>
            <a:ext cx="2270766" cy="969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D2F66-1986-4B73-BAEE-75902B8F3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924" y="3523867"/>
            <a:ext cx="1863799" cy="465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1DC1A-AFCB-4915-A61D-2E2C4EBAD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985" y="3475395"/>
            <a:ext cx="2295845" cy="5144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8EC199-2770-4D4A-83CE-98E952534853}"/>
              </a:ext>
            </a:extLst>
          </p:cNvPr>
          <p:cNvSpPr/>
          <p:nvPr/>
        </p:nvSpPr>
        <p:spPr>
          <a:xfrm>
            <a:off x="5425985" y="3475395"/>
            <a:ext cx="2413471" cy="6211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025"/>
            <a:ext cx="9058656" cy="572700"/>
          </a:xfrm>
        </p:spPr>
        <p:txBody>
          <a:bodyPr>
            <a:noAutofit/>
          </a:bodyPr>
          <a:lstStyle/>
          <a:p>
            <a:r>
              <a:rPr lang="en-US" sz="2400" dirty="0"/>
              <a:t>Critic Parameterization: Linear Combination of Quad Monomials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99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Critic Parameterization: </a:t>
            </a:r>
            <a:r>
              <a:rPr lang="en-US" dirty="0"/>
              <a:t>Linear Combination of Quadratic Monomials</a:t>
            </a:r>
          </a:p>
          <a:p>
            <a:pPr marL="114300" indent="0">
              <a:buNone/>
            </a:pPr>
            <a:r>
              <a:rPr lang="en-US" dirty="0"/>
              <a:t>Using error coordinates </a:t>
            </a:r>
            <a:r>
              <a:rPr lang="en-US" dirty="0" err="1"/>
              <a:t>z_k</a:t>
            </a:r>
            <a:r>
              <a:rPr lang="en-US" dirty="0"/>
              <a:t> as for actor parameterization: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0CA50-30AB-4AF9-82CF-4119F60B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8" y="1985476"/>
            <a:ext cx="5058614" cy="2760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55849-7F73-4CEB-84EF-BDE2AFB5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17" y="3952231"/>
            <a:ext cx="1971950" cy="619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CE611B-2F3B-4901-B0D9-C692A1C15FB5}"/>
                  </a:ext>
                </a:extLst>
              </p14:cNvPr>
              <p14:cNvContentPartPr/>
              <p14:nvPr/>
            </p14:nvContentPartPr>
            <p14:xfrm>
              <a:off x="4665244" y="2252995"/>
              <a:ext cx="980640" cy="244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CE611B-2F3B-4901-B0D9-C692A1C15F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244" y="2243995"/>
                <a:ext cx="998280" cy="24631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70F87E-A13F-4020-86AB-0D37A127B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38" y="2087944"/>
            <a:ext cx="363905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C142160-B17A-455B-BEB2-CA1C4077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30" y="2489322"/>
            <a:ext cx="2391109" cy="523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Reward (Cost) Function and 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Reward</a:t>
            </a:r>
            <a:r>
              <a:rPr lang="en-US" dirty="0"/>
              <a:t>: Formulate like negative LQR Cost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Termination</a:t>
            </a:r>
            <a:r>
              <a:rPr lang="en-US" dirty="0"/>
              <a:t>: ”Fall”</a:t>
            </a:r>
          </a:p>
          <a:p>
            <a:pPr marL="114300" indent="0">
              <a:buNone/>
            </a:pPr>
            <a:r>
              <a:rPr lang="en-US" dirty="0"/>
              <a:t>	Pelvis moves too far from stance foot</a:t>
            </a:r>
          </a:p>
          <a:p>
            <a:pPr marL="114300" indent="0">
              <a:buNone/>
            </a:pPr>
            <a:r>
              <a:rPr lang="en-US" dirty="0"/>
              <a:t>	Pelvis velocity exceeds a threshold</a:t>
            </a:r>
          </a:p>
          <a:p>
            <a:pPr marL="114300" indent="0">
              <a:buNone/>
            </a:pPr>
            <a:r>
              <a:rPr lang="en-US" dirty="0"/>
              <a:t>	Large discrete negative reward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196E6-FD22-473F-904A-B675F79A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44" y="1488311"/>
            <a:ext cx="1914792" cy="381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CC3D1-97DD-472F-8F07-8B6923A2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57" y="1668337"/>
            <a:ext cx="370574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1B36D-1C48-476C-A74F-6B6498ABB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61" y="2228895"/>
            <a:ext cx="1152686" cy="3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7ABF8-AAC6-4D88-9988-324DA2540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81" y="2647966"/>
            <a:ext cx="1076475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FC4AA-2478-4A4F-BD76-A2474C39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116" y="1909536"/>
            <a:ext cx="1533739" cy="371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8E07E-AD2C-45FC-9378-BB9087E0F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430" y="1951467"/>
            <a:ext cx="1152686" cy="209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C738D-02EE-4265-8162-FE8368AD8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430" y="2271841"/>
            <a:ext cx="1733792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Answer This Question: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285750" indent="-285750"/>
            <a:r>
              <a:rPr lang="en-US" sz="2000" dirty="0"/>
              <a:t>Linear Dynamics Models for Walking </a:t>
            </a:r>
          </a:p>
          <a:p>
            <a:pPr marL="285750" indent="-285750"/>
            <a:r>
              <a:rPr lang="en-US" sz="2000" dirty="0"/>
              <a:t>Quadratic Cost</a:t>
            </a:r>
          </a:p>
          <a:p>
            <a:pPr marL="285750" indent="-285750"/>
            <a:r>
              <a:rPr lang="en-US" sz="2000" dirty="0"/>
              <a:t>Closed Form Expressions  </a:t>
            </a:r>
            <a:r>
              <a:rPr lang="en-US" sz="2000" dirty="0">
                <a:sym typeface="Wingdings" panose="05000000000000000000" pitchFamily="2" charset="2"/>
              </a:rPr>
              <a:t> Derive LQR Baselines</a:t>
            </a:r>
            <a:endParaRPr lang="en-US" sz="2000" dirty="0"/>
          </a:p>
          <a:p>
            <a:pPr marL="285750" indent="-285750"/>
            <a:r>
              <a:rPr lang="en-US" sz="2000" dirty="0"/>
              <a:t>Introduce Unmodelled Noise </a:t>
            </a:r>
          </a:p>
          <a:p>
            <a:pPr marL="285750" indent="-285750"/>
            <a:r>
              <a:rPr lang="en-US" sz="2000" dirty="0"/>
              <a:t>Train (Ideally) Using Structure but with perturbations</a:t>
            </a:r>
          </a:p>
          <a:p>
            <a:pPr marL="285750" indent="-285750"/>
            <a:r>
              <a:rPr lang="en-US" sz="2000" dirty="0"/>
              <a:t>Compare Baseline Analytic Controllers to RL Policies (in progress)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practice – AC stalled, </a:t>
            </a:r>
            <a:br>
              <a:rPr lang="en" dirty="0"/>
            </a:br>
            <a:r>
              <a:rPr lang="en" dirty="0"/>
              <a:t>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52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progress – but PPO also 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781B9-4ABD-4B59-9E41-C1CB015B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2" y="1145437"/>
            <a:ext cx="7314595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Residuals and Torques Looks Reasonable, But Policy is Poor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EE439-1A64-4F0D-A96E-B0D08A9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1223315"/>
            <a:ext cx="4580191" cy="36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0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Residuals and Torques Looks Reasonable, But Policy is Poor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CEA2-7923-474C-961A-1C1216A1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249753"/>
            <a:ext cx="5561671" cy="34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8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FB6D85-A125-43D2-8165-5DDC0618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24168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4C769-4E85-402E-A811-4DE8EA84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15A8B-3BE8-4BC6-A7F2-016CBFBB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with all the structure we built up, for walking in this precise manner – learning residuals was still not easy. The unstable system wants to be unstable. This was surprising.</a:t>
            </a:r>
          </a:p>
          <a:p>
            <a:r>
              <a:rPr lang="en-US" dirty="0"/>
              <a:t>LQR, even for a difficult Poincare-map system, works decently (though also a bit fragile) </a:t>
            </a:r>
          </a:p>
          <a:p>
            <a:r>
              <a:rPr lang="en-US" dirty="0"/>
              <a:t>If for a linear system LQR doesn’t work – likely RL won’t either.  (RL is LQR!)</a:t>
            </a:r>
          </a:p>
          <a:p>
            <a:r>
              <a:rPr lang="en-US" dirty="0"/>
              <a:t>For all the cleverness with linear combinations – MLP’s and PPO seem just as good.</a:t>
            </a:r>
          </a:p>
          <a:p>
            <a:r>
              <a:rPr lang="en-US" dirty="0"/>
              <a:t>We want the RL part to really work for the report!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6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B680-63DB-4DC7-B08E-CE778A15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Lastly,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78FB2-8239-4F15-9FB2-174756466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 had fun and learned a lot!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 all!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80F6D-DCDA-4467-B497-E4AF70BB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26" y="1152475"/>
            <a:ext cx="3633002" cy="26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139E-24CD-4E3F-A9D7-06CB48A4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F3F93-2262-4DB6-83F7-5606364D0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Kajita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(2017). Linear inverted pendulum-based gait.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Humanoid robotics: A reference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1-18). Springer, Dordrecht.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Faraji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Ijspeert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J. (2017). 3LP: A linear 3D-walking model including torso and swing dynamics.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international journal of robotics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436-455.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Faraji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Ijspeert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J. (2016). A new time-projecting controller based on 3LP model to recover intermittent pushes.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arXiv:1605.03039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8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38" y="557850"/>
            <a:ext cx="2548435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Linear Template Models: LIP, 3LP</a:t>
            </a:r>
            <a:endParaRPr dirty="0"/>
          </a:p>
        </p:txBody>
      </p:sp>
      <p:sp>
        <p:nvSpPr>
          <p:cNvPr id="75" name="Google Shape;75;p16"/>
          <p:cNvSpPr txBox="1"/>
          <p:nvPr/>
        </p:nvSpPr>
        <p:spPr>
          <a:xfrm>
            <a:off x="5421925" y="3916650"/>
            <a:ext cx="27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3LP, Faraji 2015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00967" y="3831113"/>
            <a:ext cx="183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LIP, Kajita 1991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555" y="1017725"/>
            <a:ext cx="2386115" cy="28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09100" y="4608525"/>
            <a:ext cx="731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3LP is a three linearized pendulum extension for swing dynamics.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14C2DC-A5CB-4890-BF06-9178EF64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LIP</a:t>
            </a:r>
          </a:p>
        </p:txBody>
      </p:sp>
    </p:spTree>
    <p:extLst>
      <p:ext uri="{BB962C8B-B14F-4D97-AF65-F5344CB8AC3E}">
        <p14:creationId xmlns:p14="http://schemas.microsoft.com/office/powerpoint/2010/main" val="422029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 Dynamics</a:t>
            </a:r>
            <a:endParaRPr/>
          </a:p>
        </p:txBody>
      </p:sp>
      <p:pic>
        <p:nvPicPr>
          <p:cNvPr id="84" name="Google Shape;84;p17" title="Screenshot 2025-12-03 at 7.39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375" y="1230512"/>
            <a:ext cx="5282599" cy="34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Screenshot 2025-12-03 at 7.49.2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2375"/>
            <a:ext cx="3244899" cy="331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7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Walking Pattern</a:t>
            </a:r>
            <a:endParaRPr/>
          </a:p>
        </p:txBody>
      </p:sp>
      <p:pic>
        <p:nvPicPr>
          <p:cNvPr id="91" name="Google Shape;91;p18" title="ref_traj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925" y="1092950"/>
            <a:ext cx="6468150" cy="3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the Trajectories are Unstable Equilibriums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98353" y="2731600"/>
            <a:ext cx="2883600" cy="3109200"/>
          </a:xfrm>
          <a:prstGeom prst="ellipse">
            <a:avLst/>
          </a:prstGeom>
          <a:solidFill>
            <a:srgbClr val="B6D7A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sp>
        <p:nvSpPr>
          <p:cNvPr id="98" name="Google Shape;98;p19"/>
          <p:cNvSpPr/>
          <p:nvPr/>
        </p:nvSpPr>
        <p:spPr>
          <a:xfrm>
            <a:off x="84750" y="3697007"/>
            <a:ext cx="3986700" cy="263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sp>
        <p:nvSpPr>
          <p:cNvPr id="99" name="Google Shape;99;p19"/>
          <p:cNvSpPr/>
          <p:nvPr/>
        </p:nvSpPr>
        <p:spPr>
          <a:xfrm>
            <a:off x="1559900" y="1971100"/>
            <a:ext cx="760500" cy="7605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9" title="Screenshot 2025-12-03 at 8.09.43 PM.png"/>
          <p:cNvPicPr preferRelativeResize="0"/>
          <p:nvPr/>
        </p:nvPicPr>
        <p:blipFill rotWithShape="1">
          <a:blip r:embed="rId3">
            <a:alphaModFix/>
          </a:blip>
          <a:srcRect l="10610" r="10500"/>
          <a:stretch/>
        </p:blipFill>
        <p:spPr>
          <a:xfrm>
            <a:off x="3827075" y="1231800"/>
            <a:ext cx="4908576" cy="339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9"/>
          <p:cNvCxnSpPr/>
          <p:nvPr/>
        </p:nvCxnSpPr>
        <p:spPr>
          <a:xfrm>
            <a:off x="7061725" y="2289650"/>
            <a:ext cx="300900" cy="658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the Loop Part 1: Discretization (ZOH)</a:t>
            </a:r>
            <a:endParaRPr/>
          </a:p>
        </p:txBody>
      </p:sp>
      <p:pic>
        <p:nvPicPr>
          <p:cNvPr id="107" name="Google Shape;107;p20" title="Screenshot 2025-12-03 at 8.19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950" y="917675"/>
            <a:ext cx="1655300" cy="1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Screenshot 2025-12-03 at 8.20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225" y="1280125"/>
            <a:ext cx="1786750" cy="1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Screenshot 2025-12-03 at 8.21.0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63" y="1408013"/>
            <a:ext cx="33147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title="Screenshot 2025-12-03 at 8.22.0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13" y="3319300"/>
            <a:ext cx="4520425" cy="90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0"/>
          <p:cNvCxnSpPr>
            <a:stCxn id="109" idx="2"/>
            <a:endCxn id="110" idx="0"/>
          </p:cNvCxnSpPr>
          <p:nvPr/>
        </p:nvCxnSpPr>
        <p:spPr>
          <a:xfrm>
            <a:off x="2375013" y="2360513"/>
            <a:ext cx="0" cy="958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" name="Google Shape;112;p20" title="Screenshot 2025-12-03 at 8.24.0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850" y="2996862"/>
            <a:ext cx="1976000" cy="7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Screenshot 2025-12-03 at 8.25.33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7900" y="3747363"/>
            <a:ext cx="2856501" cy="1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1076</Words>
  <Application>Microsoft Office PowerPoint</Application>
  <PresentationFormat>On-screen Show (16:9)</PresentationFormat>
  <Paragraphs>146</Paragraphs>
  <Slides>37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9" baseType="lpstr">
      <vt:lpstr>Arial</vt:lpstr>
      <vt:lpstr>Simple Light</vt:lpstr>
      <vt:lpstr>Analytical Walking Models + RL towards Less Painful Biped Walking Policies</vt:lpstr>
      <vt:lpstr>Training walking policies is hard and opaque for model free.   Creating walking controllers is tedious and often fragile using classical methods.  Can we create a classical foundation for baseline ability, and use RL to provide robustness?</vt:lpstr>
      <vt:lpstr>To Answer This Question: </vt:lpstr>
      <vt:lpstr>Our Linear Template Models: LIP, 3LP</vt:lpstr>
      <vt:lpstr>3D LIP</vt:lpstr>
      <vt:lpstr>LIP Dynamics</vt:lpstr>
      <vt:lpstr>Generating a Walking Pattern</vt:lpstr>
      <vt:lpstr>However, the Trajectories are Unstable Equilibriums</vt:lpstr>
      <vt:lpstr>Closing the Loop Part 1: Discretization (ZOH)</vt:lpstr>
      <vt:lpstr>Closing the Loop Part 2: LQR and the Riccati</vt:lpstr>
      <vt:lpstr>Our Gait is Stable for Random Disturbances!</vt:lpstr>
      <vt:lpstr>But NOT Stable for Noisy Footsteps :(</vt:lpstr>
      <vt:lpstr>Problem: We don’t observe footstep error, and it’s difficult to model  Solution: Use RL to compute a residual for foot placement!</vt:lpstr>
      <vt:lpstr>LIP RL Setup</vt:lpstr>
      <vt:lpstr>RL Results</vt:lpstr>
      <vt:lpstr>3LP</vt:lpstr>
      <vt:lpstr>3LP Dynamics</vt:lpstr>
      <vt:lpstr>Two Phases: Hybrid Model → Total Stride Map</vt:lpstr>
      <vt:lpstr>Use the Stride Map + Nullspace Conditions for Reference Gait</vt:lpstr>
      <vt:lpstr>Use the Stride Map + Nullspace Conditions for Reference Gait</vt:lpstr>
      <vt:lpstr>Reference Gait Generation From Selected Nullspace Criteria</vt:lpstr>
      <vt:lpstr>DLQR and Time Projection Controller</vt:lpstr>
      <vt:lpstr>Open Loop vs. DLQR Time Proj. 10 cm Perturbation</vt:lpstr>
      <vt:lpstr>OK! Stabilizing 3LP is not hopeless.</vt:lpstr>
      <vt:lpstr>3LP RL Setting On Policy Stochastic Actor Critic, TD(0)</vt:lpstr>
      <vt:lpstr>3LP RL Setting</vt:lpstr>
      <vt:lpstr>Parameterization for Actor Critic</vt:lpstr>
      <vt:lpstr>Critic Parameterization: Linear Combination of Quad Monomials</vt:lpstr>
      <vt:lpstr>Reward (Cost) Function and Termination</vt:lpstr>
      <vt:lpstr>In practice – AC stalled,  PPO</vt:lpstr>
      <vt:lpstr>In progress – but PPO also stalled</vt:lpstr>
      <vt:lpstr>Residuals and Torques Looks Reasonable, But Policy is Poor</vt:lpstr>
      <vt:lpstr>Residuals and Torques Looks Reasonable, But Policy is Poor</vt:lpstr>
      <vt:lpstr>Conclusions</vt:lpstr>
      <vt:lpstr>Insights</vt:lpstr>
      <vt:lpstr>Lastly,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Final Project Presentation</dc:title>
  <cp:lastModifiedBy>Noah Fisher</cp:lastModifiedBy>
  <cp:revision>27</cp:revision>
  <dcterms:modified xsi:type="dcterms:W3CDTF">2025-12-04T13:29:03Z</dcterms:modified>
</cp:coreProperties>
</file>